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91" r:id="rId9"/>
    <p:sldId id="292" r:id="rId10"/>
    <p:sldId id="290" r:id="rId11"/>
    <p:sldId id="277" r:id="rId12"/>
    <p:sldId id="274" r:id="rId13"/>
    <p:sldId id="289" r:id="rId14"/>
    <p:sldId id="258" r:id="rId15"/>
    <p:sldId id="276" r:id="rId16"/>
    <p:sldId id="260" r:id="rId17"/>
    <p:sldId id="278" r:id="rId18"/>
    <p:sldId id="259" r:id="rId19"/>
    <p:sldId id="273" r:id="rId20"/>
    <p:sldId id="261" r:id="rId21"/>
    <p:sldId id="283" r:id="rId22"/>
    <p:sldId id="262" r:id="rId23"/>
    <p:sldId id="280" r:id="rId24"/>
    <p:sldId id="263" r:id="rId25"/>
    <p:sldId id="281" r:id="rId26"/>
    <p:sldId id="264" r:id="rId27"/>
    <p:sldId id="282" r:id="rId28"/>
    <p:sldId id="265" r:id="rId29"/>
    <p:sldId id="284" r:id="rId30"/>
    <p:sldId id="285" r:id="rId31"/>
    <p:sldId id="286" r:id="rId32"/>
    <p:sldId id="287" r:id="rId33"/>
    <p:sldId id="288" r:id="rId34"/>
    <p:sldId id="26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F6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3C762-BC76-4442-AE2D-FF26EC3BBA65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E450-D18B-40B1-85CA-34B6CDC7E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E450-D18B-40B1-85CA-34B6CDC7E80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E450-D18B-40B1-85CA-34B6CDC7E80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E450-D18B-40B1-85CA-34B6CDC7E80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E70C3-0867-4119-BCBD-AB49558914A9}" type="datetimeFigureOut">
              <a:rPr lang="en-US" smtClean="0"/>
              <a:pPr/>
              <a:t>7/5/2011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voda.blox.ua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mkirov.ru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500306"/>
            <a:ext cx="7781544" cy="1470025"/>
          </a:xfrm>
        </p:spPr>
        <p:txBody>
          <a:bodyPr>
            <a:noAutofit/>
          </a:bodyPr>
          <a:lstStyle/>
          <a:p>
            <a:r>
              <a:rPr lang="ru-RU" sz="2400" dirty="0" smtClean="0"/>
              <a:t>Исследование качества питьевой воды из централизованной водопроводной сети на территории города Кирова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072074"/>
            <a:ext cx="8211312" cy="135732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Автор: </a:t>
            </a:r>
            <a:r>
              <a:rPr lang="ru-RU" sz="1600" b="1" dirty="0" smtClean="0">
                <a:solidFill>
                  <a:schemeClr val="bg1"/>
                </a:solidFill>
              </a:rPr>
              <a:t>Полушкина Маргарита Кирилловна</a:t>
            </a:r>
            <a:r>
              <a:rPr lang="ru-RU" sz="1600" dirty="0" smtClean="0">
                <a:solidFill>
                  <a:schemeClr val="bg1"/>
                </a:solidFill>
              </a:rPr>
              <a:t>, 9Б класс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Научный руководитель: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Макаренко Зинаида Петровна</a:t>
            </a:r>
            <a:r>
              <a:rPr lang="ru-RU" sz="1600" dirty="0" smtClean="0">
                <a:solidFill>
                  <a:schemeClr val="bg1"/>
                </a:solidFill>
              </a:rPr>
              <a:t>, зам. </a:t>
            </a:r>
            <a:r>
              <a:rPr lang="ru-RU" sz="1600" dirty="0" smtClean="0">
                <a:solidFill>
                  <a:schemeClr val="bg1"/>
                </a:solidFill>
              </a:rPr>
              <a:t>директора по </a:t>
            </a:r>
            <a:r>
              <a:rPr lang="ru-RU" sz="1600" dirty="0" smtClean="0">
                <a:solidFill>
                  <a:schemeClr val="bg1"/>
                </a:solidFill>
              </a:rPr>
              <a:t>научно-экспериментальной работе, кандидат технических наук</a:t>
            </a:r>
            <a:endParaRPr lang="ru-RU" sz="1600" dirty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72188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Хлорирование воды может вызвать избыток хлора и </a:t>
            </a:r>
            <a:r>
              <a:rPr lang="ru-RU" sz="2200" dirty="0" err="1" smtClean="0"/>
              <a:t>хлорофама</a:t>
            </a:r>
            <a:r>
              <a:rPr lang="ru-RU" sz="2200" dirty="0" smtClean="0"/>
              <a:t>, фторирование может вызвать избыток фтора, при отчистке коагулянтами может появиться избыток сульфатов и алюминия. Все это неблагоприятно влияет на здоровье человека.</a:t>
            </a:r>
            <a:endParaRPr lang="ru-RU" sz="2200" dirty="0"/>
          </a:p>
        </p:txBody>
      </p:sp>
      <p:pic>
        <p:nvPicPr>
          <p:cNvPr id="5" name="Рисунок 4" descr="water_fauce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CFB"/>
              </a:clrFrom>
              <a:clrTo>
                <a:srgbClr val="FAFC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1643050"/>
            <a:ext cx="3861938" cy="4857784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072462" y="6072206"/>
            <a:ext cx="500066" cy="428628"/>
          </a:xfrm>
          <a:prstGeom prst="actionButtonHome">
            <a:avLst/>
          </a:prstGeom>
          <a:solidFill>
            <a:srgbClr val="DCF6FC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Новизна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Анализ доступной литературы показал, что не имеется сведений по качеству питьевой воды из централизованной водопроводной сети в различных точках на территории г. Кирова.</a:t>
            </a:r>
          </a:p>
        </p:txBody>
      </p:sp>
      <p:pic>
        <p:nvPicPr>
          <p:cNvPr id="4" name="Рисунок 3" descr="Киро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071810"/>
            <a:ext cx="5250693" cy="35004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водоподготовки в городе Кирове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543824" cy="4525963"/>
          </a:xfrm>
        </p:spPr>
        <p:txBody>
          <a:bodyPr>
            <a:noAutofit/>
          </a:bodyPr>
          <a:lstStyle/>
          <a:p>
            <a:r>
              <a:rPr lang="ru-RU" sz="2200" dirty="0" smtClean="0"/>
              <a:t>Станция водоочистки и водоподготовки была построена в 1936 году в слободе </a:t>
            </a:r>
            <a:r>
              <a:rPr lang="ru-RU" sz="2200" dirty="0" err="1" smtClean="0"/>
              <a:t>Корчемкино</a:t>
            </a:r>
            <a:r>
              <a:rPr lang="ru-RU" sz="2200" dirty="0" smtClean="0"/>
              <a:t>. </a:t>
            </a:r>
          </a:p>
          <a:p>
            <a:r>
              <a:rPr lang="ru-RU" sz="2200" dirty="0" smtClean="0"/>
              <a:t>В 2008 году на объекте завершено строительство четвертого блока очистки питьевой воды и ковшевого водоприемника для водозабора. </a:t>
            </a:r>
          </a:p>
          <a:p>
            <a:r>
              <a:rPr lang="ru-RU" sz="2200" dirty="0" smtClean="0"/>
              <a:t>Используемые методы водоподготовки на водозаборе города Кирова – в основном, фильтрование через фильтрующие материалы (гравий и песок) и обеззараживание хлорированием</a:t>
            </a:r>
          </a:p>
          <a:p>
            <a:endParaRPr lang="ru-RU" sz="2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Места сбора проб</a:t>
            </a:r>
            <a:endParaRPr lang="ru-RU" dirty="0"/>
          </a:p>
        </p:txBody>
      </p:sp>
      <p:pic>
        <p:nvPicPr>
          <p:cNvPr id="4" name="Содержимое 3" descr="Рисунок1 схем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754"/>
          <a:stretch>
            <a:fillRect/>
          </a:stretch>
        </p:blipFill>
        <p:spPr>
          <a:xfrm>
            <a:off x="571472" y="1714488"/>
            <a:ext cx="3500462" cy="4928271"/>
          </a:xfrm>
        </p:spPr>
      </p:pic>
      <p:sp>
        <p:nvSpPr>
          <p:cNvPr id="5" name="Прямоугольник 4"/>
          <p:cNvSpPr/>
          <p:nvPr/>
        </p:nvSpPr>
        <p:spPr>
          <a:xfrm>
            <a:off x="4143372" y="2500306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/>
              <a:t>Проведены сборы водопроводной воды в разных частях города. Места отбора проб обозначены на схеме города. Всего было собрано 14 проб.</a:t>
            </a:r>
            <a:endParaRPr lang="ru-RU" sz="2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химического анализа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504" y="1524247"/>
          <a:ext cx="8001024" cy="5338653"/>
        </p:xfrm>
        <a:graphic>
          <a:graphicData uri="http://schemas.openxmlformats.org/drawingml/2006/table">
            <a:tbl>
              <a:tblPr/>
              <a:tblGrid>
                <a:gridCol w="212651"/>
                <a:gridCol w="1134140"/>
                <a:gridCol w="425302"/>
                <a:gridCol w="513891"/>
                <a:gridCol w="571504"/>
                <a:gridCol w="571504"/>
                <a:gridCol w="714380"/>
                <a:gridCol w="500066"/>
                <a:gridCol w="571504"/>
                <a:gridCol w="571504"/>
                <a:gridCol w="571504"/>
                <a:gridCol w="928694"/>
                <a:gridCol w="714380"/>
              </a:tblGrid>
              <a:tr h="1563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marR="71755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Значение показателей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6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Место отбора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пробы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Запах,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рН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Окисляемость,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Сульфаты, мг/л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Хлориды,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Фосфаты, мг/л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Нитриты, мг/л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Аммоний,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Железо,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Карбо-натная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жесткость,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Общая жесткость, мг/л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spc="-1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Дерендяева 112 (Е3)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7,35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–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 – 50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Чернышевского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8-3 (В2)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7,35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Дерендяева 112 (после шунгита)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7,94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–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1 - 10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Циолковского 5/1 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(D1)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6,94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1 - 10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Красноармейская 31 (Е3)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7,28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Некрасова 33 (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F2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7,42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 –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Октябрьский проспект 95 (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7,28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Октябрьский проспект 62 (С2)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9.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Ленина 18 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(D3)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6,95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ул. Милицейская 45 (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7,22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 – 10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11.</a:t>
                      </a: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Конева 5 – 1 (Е1)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6,81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 – 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12.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Энергетиков 42 (С3)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6,65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более 0,1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13.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Щорса 50 (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6,72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2,75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14.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ул. Ленина 198 (</a:t>
                      </a: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F3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6,83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 и выше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более 0,1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0,003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0,03-0,25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1,75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15.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ул. Сурикова 11 (Е2)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7,62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spc="-1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0,03-0,25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менее 0,05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1,25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680" marR="216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химического анализа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Результаты химического анализа приведены таблице, где видно, что в некоторых  пробах превышение предельно допустимой концентрации </a:t>
            </a:r>
            <a:r>
              <a:rPr lang="ru-RU" b="1" dirty="0" smtClean="0"/>
              <a:t>(ПДК) </a:t>
            </a:r>
            <a:r>
              <a:rPr lang="ru-RU" dirty="0" smtClean="0"/>
              <a:t>по показателям </a:t>
            </a:r>
            <a:r>
              <a:rPr lang="ru-RU" u="sng" dirty="0" smtClean="0"/>
              <a:t>запаха, окисляемости, железа и карбонатной жесткости.</a:t>
            </a:r>
            <a:r>
              <a:rPr lang="ru-RU" dirty="0" smtClean="0"/>
              <a:t> Превышение ПДК </a:t>
            </a:r>
            <a:r>
              <a:rPr lang="ru-RU" b="1" dirty="0" smtClean="0"/>
              <a:t>по запаху в 1,5раза </a:t>
            </a:r>
            <a:r>
              <a:rPr lang="ru-RU" dirty="0" smtClean="0"/>
              <a:t>наблюдается в районе улиц Московской, Упита, Щорса и Попова. Превышение ПДК </a:t>
            </a:r>
            <a:r>
              <a:rPr lang="ru-RU" b="1" dirty="0" smtClean="0"/>
              <a:t>по окисляемости в 2,4 раза </a:t>
            </a:r>
            <a:r>
              <a:rPr lang="ru-RU" dirty="0" smtClean="0"/>
              <a:t>наблюдается в районе улиц Карла Марка, Производственной, Щорса, Октябрьского проспекта и </a:t>
            </a:r>
            <a:r>
              <a:rPr lang="ru-RU" b="1" dirty="0" smtClean="0"/>
              <a:t>в 3,2 раза</a:t>
            </a:r>
            <a:r>
              <a:rPr lang="ru-RU" dirty="0" smtClean="0"/>
              <a:t> в районе улиц Карла Маркса, Комсомольской. Превышение </a:t>
            </a:r>
            <a:r>
              <a:rPr lang="ru-RU" b="1" dirty="0" smtClean="0"/>
              <a:t>ПДК по железу в 1,7 раза </a:t>
            </a:r>
            <a:r>
              <a:rPr lang="ru-RU" dirty="0" smtClean="0"/>
              <a:t>наблюдается в районе улиц Карла Маркса и Комсомольской. Превышение ПДК </a:t>
            </a:r>
            <a:r>
              <a:rPr lang="ru-RU" b="1" dirty="0" smtClean="0"/>
              <a:t>по карбонатной жесткости в 1,05 раза </a:t>
            </a:r>
            <a:r>
              <a:rPr lang="ru-RU" dirty="0" smtClean="0"/>
              <a:t>наблюдается в районе Октябрьского проспекта, улиц </a:t>
            </a:r>
            <a:r>
              <a:rPr lang="ru-RU" dirty="0" err="1" smtClean="0"/>
              <a:t>Лепсе</a:t>
            </a:r>
            <a:r>
              <a:rPr lang="ru-RU" dirty="0" smtClean="0"/>
              <a:t>, Ленина и Профсоюзной.</a:t>
            </a:r>
          </a:p>
          <a:p>
            <a:endParaRPr lang="ru-RU" dirty="0"/>
          </a:p>
        </p:txBody>
      </p:sp>
      <p:pic>
        <p:nvPicPr>
          <p:cNvPr id="4" name="Рисунок 3" descr="P01-07-11_12-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161346"/>
            <a:ext cx="2071702" cy="15537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612" y="6215082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Определение водородного показателя </a:t>
            </a:r>
            <a:r>
              <a:rPr lang="ru-RU" b="1" dirty="0" err="1" smtClean="0"/>
              <a:t>рН-метром</a:t>
            </a:r>
            <a:r>
              <a:rPr lang="ru-RU" b="1" dirty="0" smtClean="0"/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химического анализа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43050"/>
          <a:ext cx="4429125" cy="4727172"/>
        </p:xfrm>
        <a:graphic>
          <a:graphicData uri="http://schemas.openxmlformats.org/drawingml/2006/table">
            <a:tbl>
              <a:tblPr/>
              <a:tblGrid>
                <a:gridCol w="373251"/>
                <a:gridCol w="1314015"/>
                <a:gridCol w="703041"/>
                <a:gridCol w="1124865"/>
                <a:gridCol w="913953"/>
              </a:tblGrid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Место отбора пробы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Концентрация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мг/л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Превышение ПДК, раз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Дерендяева 112 (Е3)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0,063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Чернышевского 8-3 (В2)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0,080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1,3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Дерендяева 112 (после шунгита)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0,031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Циолковского 5-1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D1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1,8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Красноармейская 31 (Е3)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0,205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1,65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1,3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Некрасова 33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 (F2)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0,035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95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D2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0,033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62 (С2)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Ленина 18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0,018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Милицейская 45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0,080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1,3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Конева 5-1 (Е1)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0,042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Энергетиков 42 (С3)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0,024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Щорса 50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F1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Ленина 198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029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ул. Сурикова 11 (Е2)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0,063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6357958"/>
            <a:ext cx="4500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определения содержания алюминия в водопроводной воде г.Кирова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14908" y="1643050"/>
          <a:ext cx="4429124" cy="4727172"/>
        </p:xfrm>
        <a:graphic>
          <a:graphicData uri="http://schemas.openxmlformats.org/drawingml/2006/table">
            <a:tbl>
              <a:tblPr/>
              <a:tblGrid>
                <a:gridCol w="379271"/>
                <a:gridCol w="1335209"/>
                <a:gridCol w="714380"/>
                <a:gridCol w="1143008"/>
                <a:gridCol w="857256"/>
              </a:tblGrid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Место отбора пробы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Концентрация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мг/л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Превышение ПДК, раз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ул. Дерендяева 112 (Е3)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ул. Чернышевского 8-3 (В2)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Дерендяева 112 (после шунгита)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Циолковского 5-1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D1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Красноармейская 31 (Е3)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Некрасова 33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 (F2)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95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D2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62 (С2)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Ленина 18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D3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Милицейская 45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0,003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следы фенолов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Конева 5-1 (Е1)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Энергетиков 42 (С3)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Щорса 50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F1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следы фенолов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Ленина 198 (</a:t>
                      </a: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F3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ул. Сурикова 11 (Е2)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714876" y="6367790"/>
            <a:ext cx="44291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определения концентрации фенолов в водопроводной воде  г. Кирова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химического анализа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Превышение ПДК </a:t>
            </a:r>
            <a:r>
              <a:rPr lang="ru-RU" sz="2200" b="1" dirty="0" smtClean="0"/>
              <a:t>по алюминию в 1,3 раза </a:t>
            </a:r>
            <a:r>
              <a:rPr lang="ru-RU" sz="2200" dirty="0" smtClean="0"/>
              <a:t>наблюдается в районе улиц Дзержинского , Свердлова, Воровского, Ленина, Карла Маркса, Комсомольской и </a:t>
            </a:r>
            <a:r>
              <a:rPr lang="ru-RU" sz="2200" b="1" dirty="0" smtClean="0"/>
              <a:t>1,8 раза </a:t>
            </a:r>
            <a:r>
              <a:rPr lang="ru-RU" sz="2200" dirty="0" smtClean="0"/>
              <a:t>в районе улиц Московской и Упита. Превышение ПДК </a:t>
            </a:r>
            <a:r>
              <a:rPr lang="ru-RU" sz="2200" b="1" dirty="0" smtClean="0"/>
              <a:t>по фенолам в 3 раза</a:t>
            </a:r>
            <a:r>
              <a:rPr lang="ru-RU" sz="2200" dirty="0" smtClean="0"/>
              <a:t> наблюдается в районе улиц Воровского и Ленина.</a:t>
            </a:r>
          </a:p>
          <a:p>
            <a:endParaRPr lang="ru-RU" sz="2200" dirty="0"/>
          </a:p>
        </p:txBody>
      </p:sp>
      <p:pic>
        <p:nvPicPr>
          <p:cNvPr id="4" name="Рисунок 3" descr="P01-07-11_13-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330" y="3393305"/>
            <a:ext cx="3857620" cy="28932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6345816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Определение оптической плотности на </a:t>
            </a:r>
            <a:r>
              <a:rPr lang="ru-RU" b="1" dirty="0" err="1" smtClean="0"/>
              <a:t>фотоэлектроколориметре</a:t>
            </a:r>
            <a:endParaRPr lang="ru-RU" b="1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химического анализа</a:t>
            </a:r>
            <a:endParaRPr lang="ru-RU" dirty="0"/>
          </a:p>
        </p:txBody>
      </p:sp>
      <p:pic>
        <p:nvPicPr>
          <p:cNvPr id="4" name="Рисунок 3" descr="диаграмма - ИЗВ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58873" y="1928802"/>
            <a:ext cx="5826317" cy="3561907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" y="56864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Диаграммы индексов загрязнения водопроводной воды (ИЗВ) для различных квадратов территории г. Кирова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химического анализа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525963"/>
          </a:xfrm>
        </p:spPr>
        <p:txBody>
          <a:bodyPr>
            <a:noAutofit/>
          </a:bodyPr>
          <a:lstStyle/>
          <a:p>
            <a:r>
              <a:rPr lang="ru-RU" sz="2200" dirty="0" smtClean="0"/>
              <a:t>Большинство исследуемых проб водопроводной воды (73,3%) относятся ко </a:t>
            </a:r>
            <a:r>
              <a:rPr lang="en-US" sz="2200" dirty="0" smtClean="0"/>
              <a:t>II</a:t>
            </a:r>
            <a:r>
              <a:rPr lang="ru-RU" sz="2200" dirty="0" smtClean="0"/>
              <a:t> классу качества, они определяются как чистые (ИЗВ от 0,2 до 1). 20% водопроводной воды относится к </a:t>
            </a:r>
            <a:r>
              <a:rPr lang="en-US" sz="2200" dirty="0" smtClean="0"/>
              <a:t>I</a:t>
            </a:r>
            <a:r>
              <a:rPr lang="ru-RU" sz="2200" dirty="0" smtClean="0"/>
              <a:t> классу качества, они определяются как очень чистые (ИЗВ  - до 0,2), 6,7%  водопроводной воды можно отнести к умеренно-загрязненной (</a:t>
            </a:r>
            <a:r>
              <a:rPr lang="en-US" sz="2200" dirty="0" smtClean="0"/>
              <a:t>III</a:t>
            </a:r>
            <a:r>
              <a:rPr lang="ru-RU" sz="2200" dirty="0" smtClean="0"/>
              <a:t> класс качества – ИЗВ от 1 до 2)</a:t>
            </a:r>
          </a:p>
          <a:p>
            <a:endParaRPr lang="ru-RU" sz="2200" dirty="0"/>
          </a:p>
        </p:txBody>
      </p:sp>
      <p:pic>
        <p:nvPicPr>
          <p:cNvPr id="4" name="Рисунок 3" descr="1257068738_stakan-vod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1714488"/>
            <a:ext cx="3500462" cy="441805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329114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Питьевая вода – важнейший аспект в жизни человека. Все чаще мы сталкиваемся с вопросом: «Какую воду мы пьем?». Не всегда подаваемая нам в квартиры вода соответствует предъявляемым к ней качествам.</a:t>
            </a:r>
          </a:p>
          <a:p>
            <a:pPr>
              <a:buNone/>
            </a:pPr>
            <a:endParaRPr lang="ru-RU" sz="2200" dirty="0"/>
          </a:p>
        </p:txBody>
      </p:sp>
      <p:pic>
        <p:nvPicPr>
          <p:cNvPr id="4" name="Рисунок 3" descr="1246454760_96334e6032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714488"/>
            <a:ext cx="2700340" cy="34619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исследования токсичности водопроводной воды</a:t>
            </a:r>
            <a:endParaRPr lang="ru-RU" dirty="0"/>
          </a:p>
        </p:txBody>
      </p:sp>
      <p:pic>
        <p:nvPicPr>
          <p:cNvPr id="4" name="Рисунок 3" descr="диаграмма - зоотоксичность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3042" y="1785926"/>
            <a:ext cx="5821872" cy="3636335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56435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Диаграммы степени токсичности водопроводной воды для различных квадратов территории г. Кирова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defRPr/>
            </a:pPr>
            <a:r>
              <a:rPr lang="ru-RU" sz="3600" dirty="0" smtClean="0"/>
              <a:t>Результаты исследования токсичности водопроводной воды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 smtClean="0"/>
              <a:t>Самыми токсичными являются районы улиц </a:t>
            </a:r>
            <a:r>
              <a:rPr lang="ru-RU" sz="2200" dirty="0" err="1" smtClean="0"/>
              <a:t>Лепсе</a:t>
            </a:r>
            <a:r>
              <a:rPr lang="ru-RU" sz="2200" dirty="0" smtClean="0"/>
              <a:t>, Карла Маркса, Московская, Упита, Степана Халтурина, Профсоюзная, Ленина, Воровского, Производственная, Щорса, Попова, Комсомольская, Октябрьского проспекта и проспекта Строителей. Нетоксичными являются районы улиц Дзержинского, Свердлова, Воровского, Красноармейская, Ленина.</a:t>
            </a:r>
          </a:p>
          <a:p>
            <a:endParaRPr lang="ru-RU" sz="2200" dirty="0"/>
          </a:p>
        </p:txBody>
      </p:sp>
      <p:pic>
        <p:nvPicPr>
          <p:cNvPr id="4" name="Рисунок 3" descr="P29-06-11_12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964785"/>
            <a:ext cx="2714644" cy="20359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6072206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Определение токсичности проб водопроводной воды с использованием </a:t>
            </a:r>
            <a:r>
              <a:rPr lang="ru-RU" sz="1600" b="1" dirty="0" err="1" smtClean="0"/>
              <a:t>тест-объекта</a:t>
            </a:r>
            <a:r>
              <a:rPr lang="ru-RU" sz="1600" b="1" dirty="0" smtClean="0"/>
              <a:t> </a:t>
            </a:r>
            <a:r>
              <a:rPr lang="en-US" sz="1600" b="1" dirty="0" smtClean="0"/>
              <a:t>Daphnia magna</a:t>
            </a:r>
            <a:r>
              <a:rPr lang="ru-RU" sz="1600" b="1" dirty="0" smtClean="0"/>
              <a:t>  </a:t>
            </a:r>
            <a:endParaRPr lang="ru-RU" sz="16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Результаты определения фитотоксичности водопроводной воды</a:t>
            </a:r>
            <a:endParaRPr lang="ru-RU" sz="3600" dirty="0"/>
          </a:p>
        </p:txBody>
      </p:sp>
      <p:pic>
        <p:nvPicPr>
          <p:cNvPr id="4" name="Рисунок 3" descr="диаграмма - фитотоксичность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4948" y="1766004"/>
            <a:ext cx="5998886" cy="3448946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55721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Диаграммы степени фитотоксичности водопроводной воды для различных квадратов территории г. Кирова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Результаты определения фитотоксичности водопроводной воды</a:t>
            </a:r>
            <a:endParaRPr lang="ru-RU" sz="36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r>
              <a:rPr lang="ru-RU" sz="2200" dirty="0" smtClean="0"/>
              <a:t>Наиболее токсична  вода в районе улиц Воровского, Красноармейской и Ленина. Остальные пробы не </a:t>
            </a:r>
            <a:r>
              <a:rPr lang="ru-RU" sz="2200" dirty="0" err="1" smtClean="0"/>
              <a:t>фитотоксичны</a:t>
            </a:r>
            <a:r>
              <a:rPr lang="ru-RU" sz="2200" dirty="0" smtClean="0"/>
              <a:t>.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Char char="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P01-07-11_12-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928934"/>
            <a:ext cx="3500462" cy="2625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5929330"/>
            <a:ext cx="8072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Определение </a:t>
            </a:r>
            <a:r>
              <a:rPr lang="ru-RU" sz="1600" b="1" dirty="0" err="1" smtClean="0"/>
              <a:t>фитотоксичности</a:t>
            </a:r>
            <a:r>
              <a:rPr lang="ru-RU" sz="1600" b="1" dirty="0" smtClean="0"/>
              <a:t> проб водопроводной воды (используется кресс салат) </a:t>
            </a:r>
            <a:endParaRPr lang="ru-RU" sz="16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микробиологического анализа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2338335"/>
          <a:ext cx="7215238" cy="2090797"/>
        </p:xfrm>
        <a:graphic>
          <a:graphicData uri="http://schemas.openxmlformats.org/drawingml/2006/table">
            <a:tbl>
              <a:tblPr/>
              <a:tblGrid>
                <a:gridCol w="708640"/>
                <a:gridCol w="3761187"/>
                <a:gridCol w="1343387"/>
                <a:gridCol w="1402024"/>
              </a:tblGrid>
              <a:tr h="6635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Место отбора проб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колоний/мл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превышение ПДК, раз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ул. Ленина 198 (</a:t>
                      </a: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3)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500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ул. Конева 5-1 (Е1)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ул. Чернышевского 8-3 (В2)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6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ул. Циолковского 5/1 (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ул. Энергетиков 42 (С3)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2780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микробиологического анализа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85720" y="1714488"/>
            <a:ext cx="8229600" cy="17629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r>
              <a:rPr lang="ru-RU" sz="2200" dirty="0" smtClean="0"/>
              <a:t>Кишечная палочка найдена во всех пробах. Превышение ПДК наблюдается в 2 раза наблюдается в районе улицы Воровского и проспекта Строителей; в 10 раз в районе улиц Карла-Маркса и Комсомольской; в 55 раз в районе улицы Карла-Маркса и Октябрьского проспекта.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Char char="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D:\Документы\Документы\Ритуля\Моя работа\Исследование качества питьевой воды из централизованной водопроводной сети на территории города Кирова\P24-06-11_11-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7" y="3643314"/>
            <a:ext cx="3143271" cy="23574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6090842"/>
            <a:ext cx="8072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Кишечная палочка </a:t>
            </a:r>
            <a:endParaRPr lang="ru-RU" sz="16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Комплексная оценка качества водопроводной воды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8" y="1750695"/>
          <a:ext cx="8286776" cy="4596785"/>
        </p:xfrm>
        <a:graphic>
          <a:graphicData uri="http://schemas.openxmlformats.org/drawingml/2006/table">
            <a:tbl>
              <a:tblPr/>
              <a:tblGrid>
                <a:gridCol w="1009843"/>
                <a:gridCol w="2110447"/>
                <a:gridCol w="1451710"/>
                <a:gridCol w="1428760"/>
                <a:gridCol w="1428760"/>
                <a:gridCol w="857256"/>
              </a:tblGrid>
              <a:tr h="2045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Квадрат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Место отбора пробы 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Химический состав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Фитотоксичность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Токсичность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Дзержинского - Свердлова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– улица Лепсе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Октябрьский проспект – улица Карла Маркса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D1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Московская- Упита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D2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Московская- Степана Халтурина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D3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Профсоюзная – Ленина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E1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проспект Строителей – улица Воровского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E2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Воровского- Красноармейская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E3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Воровского- Ленина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Производственная- Щорса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улицы Щорса – Попова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улицы Карла Маркса - Комсомольская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045" marR="380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Комплексная оценка качества водопроводной воды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r>
              <a:rPr lang="ru-RU" sz="2200" dirty="0" smtClean="0"/>
              <a:t>Для комплексной оценки экологические показатели взяты по принципу «Чем меньше, тем лучше</a:t>
            </a:r>
            <a:r>
              <a:rPr lang="ru-RU" sz="2200" b="1" dirty="0" smtClean="0"/>
              <a:t>» </a:t>
            </a:r>
            <a:r>
              <a:rPr lang="ru-RU" sz="2200" dirty="0" smtClean="0"/>
              <a:t>и приведены к одному порядку: выживаемость дафний и всхожесть семян взяты в частях от целого.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r>
              <a:rPr lang="ru-RU" sz="2200" dirty="0" smtClean="0"/>
              <a:t>По данным таблицы была составлена карта-схема города Кирова, где качество воды выделено различными цветами.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r>
              <a:rPr lang="ru-RU" sz="2200" dirty="0" smtClean="0"/>
              <a:t>Как видно из таблицы и карты-схемы г. Кирова наиболее чистая вода подается в районе улиц Дзержинского, Свердлова, Профсоюзной, Ленина, Воровского и проспекта Строителей, наиболее загрязненная – в районе улиц Карла-Маркса и Комсомольской.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ru-RU" sz="2200" dirty="0" smtClean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endParaRPr lang="ru-RU" sz="2200" dirty="0" smtClean="0"/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Char char=""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Char char="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Комплексная оценка качества водопроводной воды </a:t>
            </a:r>
            <a:endParaRPr lang="ru-RU" dirty="0"/>
          </a:p>
        </p:txBody>
      </p:sp>
      <p:pic>
        <p:nvPicPr>
          <p:cNvPr id="4" name="Рисунок 3" descr="Рисунок1 полная новая карта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5572163" cy="5220646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929322" y="3795526"/>
          <a:ext cx="2753041" cy="1133672"/>
        </p:xfrm>
        <a:graphic>
          <a:graphicData uri="http://schemas.openxmlformats.org/drawingml/2006/table">
            <a:tbl>
              <a:tblPr/>
              <a:tblGrid>
                <a:gridCol w="571504"/>
                <a:gridCol w="2181537"/>
              </a:tblGrid>
              <a:tr h="283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 район не исследовался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 очень чистая вода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 чистая вода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- умеренно загрязненная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86446" y="2520540"/>
            <a:ext cx="307183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Карта-схема города Кирова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Обозначения: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2400" dirty="0" smtClean="0"/>
              <a:t>Обзор литературы показал, что основными причинами загрязнения водопроводной воды по литературным источникам являются сброс в реку Вятка отходов, плохое состояние центральной системы водоснабжения, изменение воды в процессе отчистки. Однако проведенные исследования показали, что главной причиной загрязнения водопроводной воды г. Кирова является плохое состояние центральной системы водоснабжения.</a:t>
            </a:r>
          </a:p>
          <a:p>
            <a:pPr lvl="0"/>
            <a:r>
              <a:rPr lang="ru-RU" sz="2400" dirty="0" smtClean="0"/>
              <a:t>Химический анализ качества водопроводной воды, взятой в различных точках централизованной водопроводной сети на территории г.Кирова показал превышение ПДК по показателям запаха в 1,5 раза, окисляемости в 2,4 и в3,2 раза, железа в 1,7 раза, карбонатной жесткости в 1,05 раза, алюминия в 1,3 и 1,8 раза и фенолам в 3 раза.</a:t>
            </a:r>
          </a:p>
          <a:p>
            <a:endParaRPr lang="ru-RU" sz="2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00486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Изучить качество питьевой воды из центральной водопроводной сети на территории города Кирова</a:t>
            </a: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286016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2400" dirty="0" smtClean="0"/>
              <a:t>Большинство исследуемых проб водопроводной воды (73,3%) относятся ко </a:t>
            </a:r>
            <a:r>
              <a:rPr lang="en-US" sz="2400" dirty="0" smtClean="0"/>
              <a:t>II</a:t>
            </a:r>
            <a:r>
              <a:rPr lang="ru-RU" sz="2400" dirty="0" smtClean="0"/>
              <a:t> классу качества. 20% водопроводной воды относится к </a:t>
            </a:r>
            <a:r>
              <a:rPr lang="en-US" sz="2400" dirty="0" smtClean="0"/>
              <a:t>I</a:t>
            </a:r>
            <a:r>
              <a:rPr lang="ru-RU" sz="2400" dirty="0" smtClean="0"/>
              <a:t> классу качества, 6,7%  водопроводной воды можно отнести к умеренно-загрязненной (</a:t>
            </a:r>
            <a:r>
              <a:rPr lang="en-US" sz="2400" dirty="0" smtClean="0"/>
              <a:t>III</a:t>
            </a:r>
            <a:r>
              <a:rPr lang="ru-RU" sz="2400" dirty="0" smtClean="0"/>
              <a:t> класс качества). </a:t>
            </a:r>
          </a:p>
          <a:p>
            <a:pPr lvl="0"/>
            <a:r>
              <a:rPr lang="ru-RU" sz="2400" dirty="0" smtClean="0"/>
              <a:t>Вода в районах улиц </a:t>
            </a:r>
            <a:r>
              <a:rPr lang="ru-RU" sz="2400" dirty="0" err="1" smtClean="0"/>
              <a:t>Лепсе</a:t>
            </a:r>
            <a:r>
              <a:rPr lang="ru-RU" sz="2400" dirty="0" smtClean="0"/>
              <a:t>, Карла Маркса, Московская, Упита, Степана Халтурина, Профсоюзная, Ленина, Воровского, Производственная, Щорса, Попова, Комсомольская, Октябрьского проспекта и проспекта Строителей наиболее токсична. Нетоксична водопроводная вода в районе улиц Дзержинского, Свердлова, Воровского, Красноармейская, Ленина.</a:t>
            </a:r>
          </a:p>
          <a:p>
            <a:r>
              <a:rPr lang="ru-RU" sz="2400" dirty="0" smtClean="0"/>
              <a:t>Наиболее </a:t>
            </a:r>
            <a:r>
              <a:rPr lang="ru-RU" sz="2400" dirty="0" err="1" smtClean="0"/>
              <a:t>фитотоксична</a:t>
            </a:r>
            <a:r>
              <a:rPr lang="ru-RU" sz="2400" dirty="0" smtClean="0"/>
              <a:t>  вода в районе улиц Воровского, Красноармейской и Ленина. </a:t>
            </a:r>
          </a:p>
          <a:p>
            <a:pPr lvl="0"/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pPr lvl="0"/>
            <a:r>
              <a:rPr lang="ru-RU" sz="2200" dirty="0" smtClean="0"/>
              <a:t>Микробиологический анализ проб водопроводной воды показал, что кишечная палочка есть во всех пробах. Превышение количества колоний бактерий в 1мл наблюдается в 2 раза в районе улицы Воровского и проспекта Строителей; в 10 раз в районе улиц Карла-Маркса и Комсомольской; в 55 раз в районе улицы Карла-Маркса и Октябрьского проспекта. </a:t>
            </a:r>
          </a:p>
          <a:p>
            <a:pPr lvl="0"/>
            <a:r>
              <a:rPr lang="ru-RU" sz="2200" dirty="0" smtClean="0"/>
              <a:t>Комплексная оценка качества водопроводной воды централизованной водопроводной воды показала, что наиболее чистая вода подается в районе улиц Дзержинского, Свердлова, Профсоюзной, Ленина, Воровского и проспекта Строителей, наиболее загрязненная – в районе улиц Карла-Маркса и Комсомольской.</a:t>
            </a:r>
          </a:p>
          <a:p>
            <a:r>
              <a:rPr lang="ru-RU" sz="2200" dirty="0" smtClean="0"/>
              <a:t>Работа будет продолжена.</a:t>
            </a:r>
            <a:endParaRPr lang="ru-RU" sz="2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600" dirty="0" smtClean="0"/>
              <a:t>Протасов, В.Ф. Экология, здоровье и охрана окружающей среды в России. Учебное и справочное пособие [Текст] – 2-е издание – М: Финансы и статистика, 2000 – 672с.</a:t>
            </a:r>
          </a:p>
          <a:p>
            <a:pPr lvl="0"/>
            <a:r>
              <a:rPr lang="ru-RU" sz="1600" dirty="0" err="1" smtClean="0"/>
              <a:t>ПРОгород</a:t>
            </a:r>
            <a:r>
              <a:rPr lang="ru-RU" sz="1600" dirty="0" smtClean="0"/>
              <a:t> – 2009 – С.04/ Е. </a:t>
            </a:r>
            <a:r>
              <a:rPr lang="ru-RU" sz="1600" dirty="0" err="1" smtClean="0"/>
              <a:t>Сиянович</a:t>
            </a:r>
            <a:r>
              <a:rPr lang="ru-RU" sz="1600" dirty="0" smtClean="0"/>
              <a:t>// На качество водопроводной воды в год жалуются 15 </a:t>
            </a:r>
            <a:r>
              <a:rPr lang="ru-RU" sz="1600" dirty="0" err="1" smtClean="0"/>
              <a:t>кировчан</a:t>
            </a:r>
            <a:r>
              <a:rPr lang="ru-RU" sz="1600" dirty="0" smtClean="0"/>
              <a:t>, 2009</a:t>
            </a:r>
          </a:p>
          <a:p>
            <a:pPr lvl="0"/>
            <a:r>
              <a:rPr lang="ru-RU" sz="1600" dirty="0" smtClean="0"/>
              <a:t>Биология – 2007 - №23 – С.12-13 [Текст]/ по материалам Интернета// Двадцать фактов о воде – М: Первое сентября, 2007 – 40с..: ил.</a:t>
            </a:r>
          </a:p>
          <a:p>
            <a:pPr lvl="0"/>
            <a:r>
              <a:rPr lang="ru-RU" sz="1600" dirty="0" smtClean="0"/>
              <a:t>Биология – 2007 - №23 – С.24-25 [Текст]/Питьевая вода и здоровье – М: Первое сентября, 2007 – 40с.: ил.</a:t>
            </a:r>
          </a:p>
          <a:p>
            <a:pPr lvl="0"/>
            <a:r>
              <a:rPr lang="ru-RU" sz="1600" dirty="0" smtClean="0"/>
              <a:t>Чистая вода. Выбор фильтров/ </a:t>
            </a:r>
            <a:r>
              <a:rPr lang="en-US" sz="1600" u="sng" dirty="0" smtClean="0">
                <a:hlinkClick r:id="rId2"/>
              </a:rPr>
              <a:t>http</a:t>
            </a:r>
            <a:r>
              <a:rPr lang="ru-RU" sz="1600" u="sng" dirty="0" smtClean="0">
                <a:hlinkClick r:id="rId2"/>
              </a:rPr>
              <a:t>://</a:t>
            </a:r>
            <a:r>
              <a:rPr lang="en-US" sz="1600" u="sng" dirty="0" err="1" smtClean="0">
                <a:hlinkClick r:id="rId2"/>
              </a:rPr>
              <a:t>voda</a:t>
            </a:r>
            <a:r>
              <a:rPr lang="ru-RU" sz="1600" u="sng" dirty="0" smtClean="0">
                <a:hlinkClick r:id="rId2"/>
              </a:rPr>
              <a:t>.</a:t>
            </a:r>
            <a:r>
              <a:rPr lang="en-US" sz="1600" u="sng" dirty="0" err="1" smtClean="0">
                <a:hlinkClick r:id="rId2"/>
              </a:rPr>
              <a:t>blox</a:t>
            </a:r>
            <a:r>
              <a:rPr lang="ru-RU" sz="1600" u="sng" dirty="0" smtClean="0">
                <a:hlinkClick r:id="rId2"/>
              </a:rPr>
              <a:t>.</a:t>
            </a:r>
            <a:r>
              <a:rPr lang="en-US" sz="1600" u="sng" dirty="0" err="1" smtClean="0">
                <a:hlinkClick r:id="rId2"/>
              </a:rPr>
              <a:t>ua</a:t>
            </a:r>
            <a:r>
              <a:rPr lang="ru-RU" sz="1600" dirty="0" smtClean="0"/>
              <a:t> /</a:t>
            </a:r>
          </a:p>
          <a:p>
            <a:pPr lvl="0"/>
            <a:r>
              <a:rPr lang="ru-RU" sz="1600" dirty="0" smtClean="0"/>
              <a:t>Охрана окружающей среды в Кировской области: стат. сб. [офиц. изд.]/ Под общей редакцией Н.И. Зорина - Киров: </a:t>
            </a:r>
            <a:r>
              <a:rPr lang="ru-RU" sz="1600" dirty="0" err="1" smtClean="0"/>
              <a:t>Кировстат</a:t>
            </a:r>
            <a:r>
              <a:rPr lang="ru-RU" sz="1600" dirty="0" smtClean="0"/>
              <a:t>, 2009 – 51с.: ил.</a:t>
            </a:r>
          </a:p>
          <a:p>
            <a:pPr lvl="0"/>
            <a:r>
              <a:rPr lang="ru-RU" sz="1600" dirty="0" smtClean="0"/>
              <a:t>О состоянии окружающей среды Кировской области в 2008 году (Региональный доклад)/ Под общей редакцией А.В. </a:t>
            </a:r>
            <a:r>
              <a:rPr lang="ru-RU" sz="1600" dirty="0" err="1" smtClean="0"/>
              <a:t>Албеговой</a:t>
            </a:r>
            <a:r>
              <a:rPr lang="ru-RU" sz="1600" dirty="0" smtClean="0"/>
              <a:t> - Киров: ООО «Триада плюс», 2009 – 208с.</a:t>
            </a:r>
          </a:p>
          <a:p>
            <a:pPr lvl="0"/>
            <a:r>
              <a:rPr lang="ru-RU" sz="1600" dirty="0" smtClean="0"/>
              <a:t>Сомов, М.А. Водоснабжение: учебник для сред. спец. учеб. заведений по спец. «Водоснабжение и водоотведение» (М.А. Сомов, Л.А. Квитка), - М: </a:t>
            </a:r>
            <a:r>
              <a:rPr lang="ru-RU" sz="1600" dirty="0" err="1" smtClean="0"/>
              <a:t>Инфа</a:t>
            </a:r>
            <a:r>
              <a:rPr lang="ru-RU" sz="1600" dirty="0" smtClean="0"/>
              <a:t> – 2008, 287с.</a:t>
            </a:r>
          </a:p>
          <a:p>
            <a:pPr lvl="0"/>
            <a:r>
              <a:rPr lang="ru-RU" sz="1600" dirty="0" smtClean="0"/>
              <a:t>Аргументы и факты – Вятка – 2010 - №23 – С.4 / Д. Владимиров// Что течет из крана?, 2010</a:t>
            </a:r>
          </a:p>
          <a:p>
            <a:pPr lvl="0"/>
            <a:r>
              <a:rPr lang="ru-RU" sz="1600" dirty="0" err="1" smtClean="0"/>
              <a:t>ПРОгород</a:t>
            </a:r>
            <a:r>
              <a:rPr lang="ru-RU" sz="1600" dirty="0" smtClean="0"/>
              <a:t> – 2009 - №15 – С.06/ Е. </a:t>
            </a:r>
            <a:r>
              <a:rPr lang="ru-RU" sz="1600" dirty="0" err="1" smtClean="0"/>
              <a:t>Сиянович</a:t>
            </a:r>
            <a:r>
              <a:rPr lang="ru-RU" sz="1600" dirty="0" smtClean="0"/>
              <a:t>// </a:t>
            </a:r>
            <a:r>
              <a:rPr lang="en-US" sz="1600" dirty="0" smtClean="0"/>
              <a:t>SMS</a:t>
            </a:r>
            <a:r>
              <a:rPr lang="ru-RU" sz="1600" dirty="0" smtClean="0"/>
              <a:t> – жалобы, 2009</a:t>
            </a:r>
          </a:p>
          <a:p>
            <a:endParaRPr lang="ru-RU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600" dirty="0" err="1" smtClean="0"/>
              <a:t>ПРОгород</a:t>
            </a:r>
            <a:r>
              <a:rPr lang="ru-RU" sz="1600" dirty="0" smtClean="0"/>
              <a:t> – 2009 - №21 – С.06/ Е. </a:t>
            </a:r>
            <a:r>
              <a:rPr lang="ru-RU" sz="1600" dirty="0" err="1" smtClean="0"/>
              <a:t>Сиянович</a:t>
            </a:r>
            <a:r>
              <a:rPr lang="ru-RU" sz="1600" dirty="0" smtClean="0"/>
              <a:t>// </a:t>
            </a:r>
            <a:r>
              <a:rPr lang="en-US" sz="1600" dirty="0" smtClean="0"/>
              <a:t>SMS</a:t>
            </a:r>
            <a:r>
              <a:rPr lang="ru-RU" sz="1600" dirty="0" smtClean="0"/>
              <a:t> – жалобы, 2009</a:t>
            </a:r>
          </a:p>
          <a:p>
            <a:pPr lvl="0"/>
            <a:r>
              <a:rPr lang="ru-RU" sz="1600" dirty="0" smtClean="0"/>
              <a:t>О состоянии окружающей природной среды Кировской области в 1993 году: Региональный доклад. – Киров, 1994 – 142с.</a:t>
            </a:r>
          </a:p>
          <a:p>
            <a:pPr lvl="0"/>
            <a:r>
              <a:rPr lang="ru-RU" sz="1600" dirty="0" smtClean="0"/>
              <a:t>Экология родного края/Под ред. Т.Я. </a:t>
            </a:r>
            <a:r>
              <a:rPr lang="ru-RU" sz="1600" dirty="0" err="1" smtClean="0"/>
              <a:t>Ашихминой</a:t>
            </a:r>
            <a:r>
              <a:rPr lang="ru-RU" sz="1600" dirty="0" smtClean="0"/>
              <a:t>. – Киров: Вятка, 1996г. - 750с. + вкладка</a:t>
            </a:r>
          </a:p>
          <a:p>
            <a:pPr lvl="0"/>
            <a:r>
              <a:rPr lang="ru-RU" sz="1600" dirty="0" smtClean="0"/>
              <a:t>О состоянии окружающей среды Кировской области в 1994 году: Региональный доклад – Киров, 1995г. – 205 с. </a:t>
            </a:r>
          </a:p>
          <a:p>
            <a:pPr lvl="0"/>
            <a:r>
              <a:rPr lang="ru-RU" sz="1600" dirty="0" smtClean="0"/>
              <a:t>Официальный сайт администрации города Кирова/ </a:t>
            </a:r>
            <a:r>
              <a:rPr lang="ru-RU" sz="1600" u="sng" dirty="0" err="1" smtClean="0">
                <a:hlinkClick r:id="rId2"/>
              </a:rPr>
              <a:t>www.admkirov.ru</a:t>
            </a:r>
            <a:r>
              <a:rPr lang="ru-RU" sz="1600" dirty="0" smtClean="0"/>
              <a:t> /</a:t>
            </a:r>
          </a:p>
          <a:p>
            <a:pPr lvl="0"/>
            <a:r>
              <a:rPr lang="ru-RU" sz="1600" dirty="0" smtClean="0"/>
              <a:t>Рекомендации по разработке экологического паспорта населенного пункта [Текст]/ под ред. И.М. Зарубиной, В.А. </a:t>
            </a:r>
            <a:r>
              <a:rPr lang="ru-RU" sz="1600" dirty="0" err="1" smtClean="0"/>
              <a:t>Русановой</a:t>
            </a:r>
            <a:r>
              <a:rPr lang="ru-RU" sz="1600" dirty="0" smtClean="0"/>
              <a:t>, З.П. Макаренко – Киров: Изд-во Лицея естественных наук, 2009 – 165с.</a:t>
            </a:r>
          </a:p>
          <a:p>
            <a:pPr lvl="0"/>
            <a:r>
              <a:rPr lang="ru-RU" sz="1600" dirty="0" smtClean="0"/>
              <a:t>Муравьев, А.Г. Руководство по определению качества воды полевыми методами.  3-е изд., доп. и </a:t>
            </a:r>
            <a:r>
              <a:rPr lang="ru-RU" sz="1600" dirty="0" err="1" smtClean="0"/>
              <a:t>перераб</a:t>
            </a:r>
            <a:r>
              <a:rPr lang="ru-RU" sz="1600" dirty="0" smtClean="0"/>
              <a:t>. – СПб.: «</a:t>
            </a:r>
            <a:r>
              <a:rPr lang="ru-RU" sz="1600" dirty="0" err="1" smtClean="0"/>
              <a:t>Кримас+</a:t>
            </a:r>
            <a:r>
              <a:rPr lang="ru-RU" sz="1600" dirty="0" smtClean="0"/>
              <a:t>», 2004 – 248с.   </a:t>
            </a:r>
          </a:p>
          <a:p>
            <a:pPr lvl="0"/>
            <a:r>
              <a:rPr lang="ru-RU" sz="1600" dirty="0" err="1" smtClean="0"/>
              <a:t>СанПиН</a:t>
            </a:r>
            <a:r>
              <a:rPr lang="ru-RU" sz="1600" dirty="0" smtClean="0"/>
              <a:t> 2.4.1074-01 Вода питьевая [Текст]//Экологическая безопасность России – 2006 – 251с.</a:t>
            </a:r>
          </a:p>
          <a:p>
            <a:pPr lvl="0"/>
            <a:r>
              <a:rPr lang="ru-RU" sz="1600" dirty="0" smtClean="0"/>
              <a:t>Фото из личного архива</a:t>
            </a:r>
          </a:p>
          <a:p>
            <a:endParaRPr lang="ru-RU" sz="1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4714884"/>
            <a:ext cx="7781544" cy="92869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Исследование качества питьевой воды из централизованной водопроводной сети на территории города Кирова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357826"/>
            <a:ext cx="8211312" cy="1357322"/>
          </a:xfrm>
        </p:spPr>
        <p:txBody>
          <a:bodyPr>
            <a:noAutofit/>
          </a:bodyPr>
          <a:lstStyle/>
          <a:p>
            <a:r>
              <a:rPr lang="ru-RU" sz="1100" dirty="0" smtClean="0"/>
              <a:t>Автор: </a:t>
            </a:r>
            <a:r>
              <a:rPr lang="ru-RU" sz="1100" b="1" dirty="0" smtClean="0"/>
              <a:t>Полушкина Маргарита Кирилловна</a:t>
            </a:r>
            <a:r>
              <a:rPr lang="ru-RU" sz="1100" dirty="0" smtClean="0"/>
              <a:t>, 9Б класс</a:t>
            </a:r>
          </a:p>
          <a:p>
            <a:r>
              <a:rPr lang="ru-RU" sz="1100" dirty="0" smtClean="0"/>
              <a:t>Научный руководитель:</a:t>
            </a:r>
            <a:endParaRPr lang="ru-RU" sz="1100" dirty="0" smtClean="0"/>
          </a:p>
          <a:p>
            <a:r>
              <a:rPr lang="ru-RU" sz="1100" b="1" dirty="0" smtClean="0"/>
              <a:t>Макаренко Зинаида Петровна</a:t>
            </a:r>
            <a:r>
              <a:rPr lang="ru-RU" sz="1100" dirty="0" smtClean="0"/>
              <a:t>, зам. директора </a:t>
            </a:r>
            <a:r>
              <a:rPr lang="ru-RU" sz="1100" dirty="0" smtClean="0"/>
              <a:t>по </a:t>
            </a:r>
            <a:r>
              <a:rPr lang="ru-RU" sz="1100" dirty="0" smtClean="0"/>
              <a:t>научно-экспериментальной работе, кандидат технических наук</a:t>
            </a:r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071810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75" y="260350"/>
            <a:ext cx="3449638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00684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изучить карту территории города Кирова и разбить ее на квадраты для сбора проб; </a:t>
            </a:r>
          </a:p>
          <a:p>
            <a:r>
              <a:rPr lang="ru-RU" sz="2200" dirty="0" smtClean="0"/>
              <a:t>изучить химический состав водопроводной воды г. Кирова; </a:t>
            </a:r>
          </a:p>
          <a:p>
            <a:r>
              <a:rPr lang="ru-RU" sz="2200" dirty="0" smtClean="0"/>
              <a:t>провести токсикологический анализ водопроводной воды г. Кирова; </a:t>
            </a:r>
          </a:p>
          <a:p>
            <a:r>
              <a:rPr lang="ru-RU" sz="2200" dirty="0" smtClean="0"/>
              <a:t>провести микробиологический анализ водопроводной воды г. Кирова; </a:t>
            </a:r>
          </a:p>
          <a:p>
            <a:r>
              <a:rPr lang="ru-RU" sz="2200" dirty="0" smtClean="0"/>
              <a:t>провести комплексную оценку качества водопроводной воды г. Кирова.</a:t>
            </a:r>
            <a:endParaRPr lang="ru-RU" sz="2200" dirty="0"/>
          </a:p>
        </p:txBody>
      </p:sp>
      <p:pic>
        <p:nvPicPr>
          <p:cNvPr id="4" name="Рисунок 3" descr="wate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2143116"/>
            <a:ext cx="3000396" cy="300039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Методики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4043362" cy="452596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Химический, токсикологический и микробиологический анализ воды</a:t>
            </a:r>
            <a:endParaRPr lang="ru-RU" sz="2200" dirty="0"/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85926"/>
            <a:ext cx="3126249" cy="416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плохого качества 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/>
          </a:bodyPr>
          <a:lstStyle/>
          <a:p>
            <a:r>
              <a:rPr lang="ru-RU" sz="2200" dirty="0" smtClean="0">
                <a:hlinkClick r:id="rId2" action="ppaction://hlinksldjump"/>
              </a:rPr>
              <a:t>Первая из них – это качество воды, забираемой из реки Вятки на водоподготовку. </a:t>
            </a:r>
            <a:endParaRPr lang="ru-RU" sz="2200" dirty="0"/>
          </a:p>
        </p:txBody>
      </p:sp>
      <p:pic>
        <p:nvPicPr>
          <p:cNvPr id="4" name="Рисунок 3" descr="1DDEA025-87B7-1834-BBF5-D06E12183D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2571743"/>
            <a:ext cx="5429288" cy="407196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плохого качества 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>
            <a:normAutofit/>
          </a:bodyPr>
          <a:lstStyle/>
          <a:p>
            <a:r>
              <a:rPr lang="ru-RU" sz="2200" dirty="0" smtClean="0">
                <a:hlinkClick r:id="rId3" action="ppaction://hlinksldjump"/>
              </a:rPr>
              <a:t>Вторая причина загрязненности водопроводной воды – плохое состояние центральной водопроводной системы водоснабжения.</a:t>
            </a:r>
            <a:endParaRPr lang="ru-RU" sz="2200" dirty="0" smtClean="0"/>
          </a:p>
          <a:p>
            <a:r>
              <a:rPr lang="ru-RU" sz="2200" dirty="0" smtClean="0">
                <a:hlinkClick r:id="rId4" action="ppaction://hlinksldjump"/>
              </a:rPr>
              <a:t>Третьей причиной является изменение воды в процессе отчистки.  </a:t>
            </a:r>
            <a:endParaRPr lang="ru-RU" sz="2200" dirty="0"/>
          </a:p>
        </p:txBody>
      </p:sp>
      <p:pic>
        <p:nvPicPr>
          <p:cNvPr id="5" name="Рисунок 4" descr="present perfect ten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3500438"/>
            <a:ext cx="4357718" cy="32717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В 2008 году в Кировской области в водоемы было </a:t>
            </a:r>
          </a:p>
          <a:p>
            <a:pPr>
              <a:buNone/>
            </a:pPr>
            <a:r>
              <a:rPr lang="ru-RU" dirty="0" smtClean="0"/>
              <a:t>сброшено 224,5 млн. куб.м. сточных вод.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их составе было сброшено:</a:t>
            </a:r>
          </a:p>
          <a:p>
            <a:r>
              <a:rPr lang="ru-RU" b="1" dirty="0" smtClean="0"/>
              <a:t>20,7 тыс. тонн</a:t>
            </a:r>
            <a:r>
              <a:rPr lang="ru-RU" dirty="0" smtClean="0"/>
              <a:t> </a:t>
            </a:r>
            <a:r>
              <a:rPr lang="ru-RU" i="1" dirty="0" smtClean="0"/>
              <a:t>хлоридов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15 тыс. тонн </a:t>
            </a:r>
            <a:r>
              <a:rPr lang="ru-RU" i="1" dirty="0" smtClean="0"/>
              <a:t>сульфатов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4922,3 тонн </a:t>
            </a:r>
            <a:r>
              <a:rPr lang="ru-RU" i="1" dirty="0" smtClean="0"/>
              <a:t>нитратов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881,1 тонн </a:t>
            </a:r>
            <a:r>
              <a:rPr lang="ru-RU" i="1" dirty="0" smtClean="0"/>
              <a:t>фосфора общего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134,1 тонн</a:t>
            </a:r>
            <a:r>
              <a:rPr lang="ru-RU" dirty="0" smtClean="0"/>
              <a:t> </a:t>
            </a:r>
            <a:r>
              <a:rPr lang="ru-RU" i="1" dirty="0" smtClean="0"/>
              <a:t>алюминия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85, 9 тонн</a:t>
            </a:r>
            <a:r>
              <a:rPr lang="ru-RU" dirty="0" smtClean="0"/>
              <a:t> </a:t>
            </a:r>
            <a:r>
              <a:rPr lang="ru-RU" i="1" dirty="0" smtClean="0"/>
              <a:t>жиров и масел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0,3 тонн </a:t>
            </a:r>
            <a:r>
              <a:rPr lang="ru-RU" i="1" dirty="0" smtClean="0"/>
              <a:t>фенола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4 кг </a:t>
            </a:r>
            <a:r>
              <a:rPr lang="ru-RU" i="1" dirty="0" smtClean="0"/>
              <a:t>ртути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15189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3000372"/>
            <a:ext cx="3143272" cy="2357454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72462" y="6072206"/>
            <a:ext cx="500066" cy="428628"/>
          </a:xfrm>
          <a:prstGeom prst="actionButtonHome">
            <a:avLst/>
          </a:prstGeom>
          <a:solidFill>
            <a:srgbClr val="DCF6FC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11669"/>
            <a:ext cx="7500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Охрана окружающей среды в Кировской области: стат. сб. [офиц. изд.]/ Под общей редакцией Н.И. Зорина - Киров: </a:t>
            </a:r>
            <a:r>
              <a:rPr lang="ru-RU" dirty="0" err="1" smtClean="0"/>
              <a:t>Кировстат</a:t>
            </a:r>
            <a:r>
              <a:rPr lang="ru-RU" dirty="0" smtClean="0"/>
              <a:t>, 2009 – 51с.: ил.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8" cy="4525963"/>
          </a:xfrm>
        </p:spPr>
        <p:txBody>
          <a:bodyPr>
            <a:noAutofit/>
          </a:bodyPr>
          <a:lstStyle/>
          <a:p>
            <a:r>
              <a:rPr lang="ru-RU" sz="2200" dirty="0" smtClean="0"/>
              <a:t>Изношенность систем водоснабжения и несовершенства технологий водоподготовки – одна из основных проблем в регионах. Срочной замене подлежат 30% от общей протяженности наших водопроводов в то время, как ежегодно меняют от 1,5%.  Так, в Кировской области процесс износа труб составляет 80%. В результате на каждых 3-4км водопроводных сетей происходит по одной аварии в день. По данным газеты “</a:t>
            </a:r>
            <a:r>
              <a:rPr lang="en-US" sz="2200" dirty="0" smtClean="0"/>
              <a:t>Pro</a:t>
            </a:r>
            <a:r>
              <a:rPr lang="ru-RU" sz="2200" dirty="0" smtClean="0"/>
              <a:t>город” за 2009 год в городе Кирове произошло 2 серьезные аварии, связанные с износом труб. </a:t>
            </a:r>
            <a:endParaRPr lang="ru-RU" sz="2200" dirty="0"/>
          </a:p>
        </p:txBody>
      </p:sp>
      <p:pic>
        <p:nvPicPr>
          <p:cNvPr id="4" name="Рисунок 3" descr="4a3f244bc54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2214554"/>
            <a:ext cx="3214686" cy="2411015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72462" y="6072206"/>
            <a:ext cx="500066" cy="428628"/>
          </a:xfrm>
          <a:prstGeom prst="actionButtonHome">
            <a:avLst/>
          </a:prstGeom>
          <a:solidFill>
            <a:srgbClr val="DCF6FC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27116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10271166</Template>
  <TotalTime>451</TotalTime>
  <Words>2876</Words>
  <Application>Microsoft Office PowerPoint</Application>
  <PresentationFormat>Экран (4:3)</PresentationFormat>
  <Paragraphs>640</Paragraphs>
  <Slides>34</Slides>
  <Notes>3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10271166</vt:lpstr>
      <vt:lpstr>Исследование качества питьевой воды из централизованной водопроводной сети на территории города Кирова</vt:lpstr>
      <vt:lpstr>Актуальность</vt:lpstr>
      <vt:lpstr>Цель</vt:lpstr>
      <vt:lpstr>Задачи</vt:lpstr>
      <vt:lpstr>Методики исследования</vt:lpstr>
      <vt:lpstr>Причины плохого качества воды</vt:lpstr>
      <vt:lpstr>Причины плохого качества воды</vt:lpstr>
      <vt:lpstr>Слайд 8</vt:lpstr>
      <vt:lpstr>Слайд 9</vt:lpstr>
      <vt:lpstr>Слайд 10</vt:lpstr>
      <vt:lpstr>Новизна</vt:lpstr>
      <vt:lpstr>Станция водоподготовки в городе Кирове</vt:lpstr>
      <vt:lpstr>Места сбора проб</vt:lpstr>
      <vt:lpstr>Результаты химического анализа</vt:lpstr>
      <vt:lpstr>Результат химического анализа</vt:lpstr>
      <vt:lpstr>Результаты химического анализа</vt:lpstr>
      <vt:lpstr>Результаты химического анализа</vt:lpstr>
      <vt:lpstr>Результаты химического анализа</vt:lpstr>
      <vt:lpstr>Результаты химического анализа</vt:lpstr>
      <vt:lpstr>Результаты исследования токсичности водопроводной воды</vt:lpstr>
      <vt:lpstr>Результаты исследования токсичности водопроводной воды</vt:lpstr>
      <vt:lpstr>Результаты определения фитотоксичности водопроводной воды</vt:lpstr>
      <vt:lpstr>Результаты определения фитотоксичности водопроводной воды</vt:lpstr>
      <vt:lpstr>Результаты микробиологического анализа</vt:lpstr>
      <vt:lpstr>Результаты микробиологического анализа</vt:lpstr>
      <vt:lpstr>Комплексная оценка качества водопроводной воды</vt:lpstr>
      <vt:lpstr>Комплексная оценка качества водопроводной воды</vt:lpstr>
      <vt:lpstr>Комплексная оценка качества водопроводной воды </vt:lpstr>
      <vt:lpstr>Выводы</vt:lpstr>
      <vt:lpstr>Выводы</vt:lpstr>
      <vt:lpstr>Выводы</vt:lpstr>
      <vt:lpstr>Список литературы</vt:lpstr>
      <vt:lpstr>Список литературы</vt:lpstr>
      <vt:lpstr>Исследование качества питьевой воды из централизованной водопроводной сети на территории города Кирова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53</cp:revision>
  <dcterms:created xsi:type="dcterms:W3CDTF">2011-01-14T10:04:45Z</dcterms:created>
  <dcterms:modified xsi:type="dcterms:W3CDTF">2011-07-05T15:58:02Z</dcterms:modified>
</cp:coreProperties>
</file>